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1903-3058-31A7-B177-891F1034D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73F9F-0B00-C1A4-95EC-1E6DFAB87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FC14-36E1-A035-E389-EA7BD692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A925-D6A9-AFED-09F9-93CA3C62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5A22C-70E7-E7FD-340C-5210307D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80DB-F39B-462C-C143-DB77BFF6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F022B-272D-A48E-FA1F-BA3DC9E65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560-241E-DF94-49F5-7E010E0A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78562-9DDE-D363-C659-1381FFA72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73426-B388-FCCE-AFB6-357B2894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923F7-734C-30B7-9C42-02F50F203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277C5-8811-F5E7-AD3B-6135B8F13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88248-C47E-1A6D-BF66-F116F9E5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B13C1-9BA0-2AE7-5727-A582BB49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7876-094D-BF57-3B4C-B5F72007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8C60-00F3-039A-13F2-530B255A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D12-1D98-9738-9FA8-06046BEEA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7DEA5-620E-08DF-F9AF-C49FF2AB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A39EF-A810-E725-FCFC-48390CEC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9D3E3-9E80-95DE-0641-33819304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0EC7-F804-6B64-947D-987CEDC2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3F7D8-6662-5839-87A9-6A17A8210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2BB3-F6C2-4983-D43E-09A60D32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DFD6A-1647-0491-E58F-43C1740B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7AB9A-4A35-5E31-6E61-0CFA5FCF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A8D7-A136-3594-6DA8-1E70E530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C0D0-45FF-C631-BA26-01DB7495F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7EEE8-1608-7CCB-2FB9-BDC53F728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2CDD4-DA6A-964A-92B3-7B43386A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761AF-8E62-AA1B-A3F6-C43B5493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E2FF0-1D0E-61C4-EFB0-48EF49E8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8A2A-C768-6BA4-E643-5E599C3C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58159-A6F8-560F-BFDA-1B0FFBF9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2F982-FDBD-852A-1D60-FCE844E0E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797B8-46FC-3FA7-512E-8A1311BEC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A4D67-A451-CD1C-457B-B0BFBF509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0C328-3720-8008-09D2-DD64D855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D4A01-E5AF-DB90-C50B-567234FF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572B4-EF15-15DA-84A9-044CEA74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9334-73A1-7174-27E3-A11FE646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77479-B3C4-07CD-B992-4999218E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8C57B-4CAE-EF22-E659-E9CADF4B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6886B-5E38-AD4C-A53F-5E8604F9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C35B7-DCE5-4A1E-9758-65CE8B3B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B13D4-BF6D-9837-5FFF-3295156E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85DC0-BF04-C8A4-12A8-9DDD54D5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8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4B12-E98A-211A-ED02-1DE80A8B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6AF7-6AA7-4B03-869F-9D026FF8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7AE66-E209-AB22-3CD7-A02F753B9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95850-06F1-9861-1CAB-E66CFAF7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618F3-C4F4-C5C6-6060-F6A8DB9C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9A1DB-FC54-0F3B-064C-89D382B1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E288-38C9-FBC5-F9ED-47BE1FD0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893-ACD6-69EE-BD45-3844393D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1EA5-8CCA-AC39-76F3-7A898F87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22E8E-11F8-E502-0056-A821B710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A2758-E2A3-B126-0A60-8CE343FF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57398-FCFC-C7E2-A458-3025B67A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0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57B7F-ECAD-9FC0-149C-4A72CD91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FDD08-678D-7086-6AF1-35BF914DB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41DD-E91D-AE37-C167-63EF46700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2FA5-2CD7-4554-B354-E1143244FE2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C526-5F2B-393D-8711-B13F6AC7D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464A-06C5-84B9-7B99-1C6D41A4D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6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74A0-7264-BE4D-15B8-280AB042A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الكيمياء الحياتية </a:t>
            </a:r>
            <a:br>
              <a:rPr lang="ar-IQ" dirty="0"/>
            </a:br>
            <a:r>
              <a:rPr lang="ar-IQ" dirty="0"/>
              <a:t>لطلبة المرحلة الرابعة </a:t>
            </a:r>
            <a:br>
              <a:rPr lang="ar-IQ" dirty="0"/>
            </a:br>
            <a:r>
              <a:rPr lang="ar-IQ" dirty="0"/>
              <a:t>قسم الكيمياء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F9066-D183-6BCB-97E4-816E60B2F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</a:t>
            </a:r>
            <a:r>
              <a:rPr lang="ar-IQ" sz="2000" b="1" dirty="0"/>
              <a:t>ستاذ المادة الدكتور طيف عبدالغني نجم </a:t>
            </a:r>
          </a:p>
          <a:p>
            <a:r>
              <a:rPr lang="ar-IQ" sz="2000" b="1" dirty="0"/>
              <a:t>جامعة البصرة كلية التربية - القرنة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5524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30A5CB-8291-3506-A510-22FD37B147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68" t="29442" r="27101" b="20549"/>
          <a:stretch/>
        </p:blipFill>
        <p:spPr>
          <a:xfrm>
            <a:off x="344557" y="702365"/>
            <a:ext cx="8706678" cy="547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4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B71A-ED12-6F8F-0836-046CEDCD0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chemeClr val="tx2"/>
                </a:solidFill>
              </a:rPr>
              <a:t>الفصل الثاني</a:t>
            </a:r>
            <a:br>
              <a:rPr lang="ar-IQ" b="1" dirty="0">
                <a:solidFill>
                  <a:schemeClr val="tx2"/>
                </a:solidFill>
              </a:rPr>
            </a:br>
            <a:r>
              <a:rPr lang="ar-IQ" b="1" dirty="0">
                <a:solidFill>
                  <a:schemeClr val="tx2"/>
                </a:solidFill>
              </a:rPr>
              <a:t>الطاقة الحرة انتقالها وتحويلها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4C3C34-C442-55EF-AF7F-BC42DCCD88A8}"/>
              </a:ext>
            </a:extLst>
          </p:cNvPr>
          <p:cNvSpPr txBox="1"/>
          <p:nvPr/>
        </p:nvSpPr>
        <p:spPr>
          <a:xfrm>
            <a:off x="3114261" y="2160104"/>
            <a:ext cx="52213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000" b="1" dirty="0"/>
              <a:t>ماذا سنتعلم في هذا الفصل: </a:t>
            </a:r>
          </a:p>
          <a:p>
            <a:pPr algn="r"/>
            <a:endParaRPr lang="ar-IQ" sz="2000" b="1" dirty="0"/>
          </a:p>
          <a:p>
            <a:pPr algn="r"/>
            <a:r>
              <a:rPr lang="ar-IQ" sz="2000" b="1" dirty="0"/>
              <a:t>علم الطاقة والكائنات الحية (الاينثالبي و الانتروبي) </a:t>
            </a:r>
          </a:p>
          <a:p>
            <a:pPr algn="r"/>
            <a:endParaRPr lang="en-US" sz="2000" b="1" dirty="0"/>
          </a:p>
          <a:p>
            <a:pPr algn="r"/>
            <a:r>
              <a:rPr lang="ar-IQ" sz="2000" b="1" dirty="0"/>
              <a:t>حفظ طاقة الاكسدة بشكل  </a:t>
            </a:r>
          </a:p>
          <a:p>
            <a:pPr algn="r"/>
            <a:endParaRPr lang="ar-IQ" sz="2000" b="1" dirty="0"/>
          </a:p>
          <a:p>
            <a:pPr algn="r"/>
            <a:r>
              <a:rPr lang="ar-IQ" sz="2000" b="1" dirty="0"/>
              <a:t>دور                        في نقل طاقة الفوسفات</a:t>
            </a:r>
          </a:p>
          <a:p>
            <a:pPr algn="r"/>
            <a:endParaRPr lang="ar-IQ" sz="2000" b="1" dirty="0"/>
          </a:p>
          <a:p>
            <a:pPr algn="r"/>
            <a:r>
              <a:rPr lang="ar-IQ" sz="2000" b="1" dirty="0"/>
              <a:t>مركبات فوسفاتية ذوات طاقة عالية واخرى واطئة </a:t>
            </a:r>
          </a:p>
          <a:p>
            <a:pPr algn="r"/>
            <a:endParaRPr lang="ar-IQ" sz="2000" b="1" dirty="0"/>
          </a:p>
          <a:p>
            <a:pPr algn="r"/>
            <a:r>
              <a:rPr lang="ar-IQ" sz="2000" b="1" dirty="0"/>
              <a:t>تفاعلات الاكسدة والاختزال </a:t>
            </a:r>
          </a:p>
          <a:p>
            <a:pPr algn="r"/>
            <a:endParaRPr lang="ar-IQ" sz="2000" b="1" dirty="0"/>
          </a:p>
          <a:p>
            <a:pPr algn="r"/>
            <a:r>
              <a:rPr lang="ar-IQ" sz="2000" b="1" dirty="0"/>
              <a:t>جهد الاختزال و طاقة التنشيط </a:t>
            </a:r>
            <a:endParaRPr lang="en-US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BE4648-654D-AB6C-44C0-15D83B998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919" y="3318178"/>
            <a:ext cx="634039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2E14F8-CDE1-B5AD-9022-586C54E62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791" y="3959908"/>
            <a:ext cx="157900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3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15F5C04-227E-A762-8FC6-A5A7A2A4B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20417"/>
            <a:ext cx="6858000" cy="52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2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D0AA6-8BE3-A233-8551-7F981ACAAE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29" t="22225" r="30580" b="14105"/>
          <a:stretch/>
        </p:blipFill>
        <p:spPr>
          <a:xfrm>
            <a:off x="424070" y="874643"/>
            <a:ext cx="8428381" cy="53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0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CE60-A9B9-E611-AD38-20C4049A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>
                <a:solidFill>
                  <a:schemeClr val="accent1"/>
                </a:solidFill>
              </a:rPr>
              <a:t>البناء الضوئي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279F43-0909-4944-FFD8-3AB11E052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6" y="1484243"/>
            <a:ext cx="4349694" cy="51020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92E9F0-2D83-8910-1B77-CB2EACCFB19C}"/>
              </a:ext>
            </a:extLst>
          </p:cNvPr>
          <p:cNvSpPr txBox="1"/>
          <p:nvPr/>
        </p:nvSpPr>
        <p:spPr>
          <a:xfrm>
            <a:off x="5433391" y="2716696"/>
            <a:ext cx="27829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dirty="0"/>
              <a:t>يستخدم المركبات الاعضوية المختزلة مثل الحديد او الكبريت بدلا من الضوء (اشعة الشمس)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075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7EBF-E29A-BC99-8456-F564447D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>
                <a:solidFill>
                  <a:schemeClr val="accent1"/>
                </a:solidFill>
              </a:rPr>
              <a:t>كل تفاعل حياتي يكون متعلقا ببعض المستويات لطاقة الانتقال والتحول 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9A3811-2F4C-A74C-8516-56F1CBCB7C95}"/>
              </a:ext>
            </a:extLst>
          </p:cNvPr>
          <p:cNvSpPr txBox="1"/>
          <p:nvPr/>
        </p:nvSpPr>
        <p:spPr>
          <a:xfrm>
            <a:off x="628650" y="1804457"/>
            <a:ext cx="788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dirty="0"/>
              <a:t>النباتات تحول الطاقة الضوئية الى طاقة كيمياوية</a:t>
            </a:r>
          </a:p>
          <a:p>
            <a:pPr algn="r"/>
            <a:endParaRPr lang="ar-IQ" dirty="0"/>
          </a:p>
          <a:p>
            <a:pPr algn="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87C5CC-F325-E215-1788-112D7A4B67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01" t="16188" r="30290" b="19776"/>
          <a:stretch/>
        </p:blipFill>
        <p:spPr>
          <a:xfrm>
            <a:off x="628650" y="2605088"/>
            <a:ext cx="7886699" cy="425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9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D477-69ED-43AC-2DBE-D11EE4FB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>
                <a:solidFill>
                  <a:srgbClr val="FF0000"/>
                </a:solidFill>
              </a:rPr>
              <a:t>الطاقة والكائنات الحية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F6F86A-CF94-05CA-C5F0-4118B1D4E410}"/>
              </a:ext>
            </a:extLst>
          </p:cNvPr>
          <p:cNvSpPr txBox="1"/>
          <p:nvPr/>
        </p:nvSpPr>
        <p:spPr>
          <a:xfrm>
            <a:off x="628650" y="2226365"/>
            <a:ext cx="81840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dirty="0"/>
              <a:t>المتغيرات الاساسية للديناميكية الحرارية (للطاقة الطبيعية الحرارية) هي </a:t>
            </a:r>
            <a:endParaRPr lang="en-US" sz="2400" dirty="0"/>
          </a:p>
          <a:p>
            <a:pPr algn="r"/>
            <a:r>
              <a:rPr lang="ar-IQ" sz="2400" b="1" dirty="0">
                <a:solidFill>
                  <a:schemeClr val="accent1"/>
                </a:solidFill>
              </a:rPr>
              <a:t>انثالبي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H = Enthalpy</a:t>
            </a:r>
            <a:r>
              <a:rPr lang="ar-IQ" sz="2400" b="1" dirty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r"/>
            <a:r>
              <a:rPr lang="ar-IQ" sz="2400" b="1" dirty="0">
                <a:solidFill>
                  <a:schemeClr val="accent1"/>
                </a:solidFill>
              </a:rPr>
              <a:t>اينتروبي 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S = Entropy  </a:t>
            </a:r>
          </a:p>
          <a:p>
            <a:pPr algn="r"/>
            <a:r>
              <a:rPr lang="ar-IQ" sz="2400" b="1" dirty="0">
                <a:solidFill>
                  <a:schemeClr val="accent1"/>
                </a:solidFill>
              </a:rPr>
              <a:t>الطاقة الحرة 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G = Free energy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E3057-670E-8691-EB35-A70A7CCC1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1713"/>
            <a:ext cx="4877223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6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1759-8125-A0C8-5202-86DDFB29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ar-IQ" sz="4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تقوم الكائنات الحية بنقل الطاقة لإنجاز العمال الحيوية للبقاء على قيد الحياة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2CFD2F-646D-FA2A-DB82-7A87C0906459}"/>
              </a:ext>
            </a:extLst>
          </p:cNvPr>
          <p:cNvSpPr txBox="1"/>
          <p:nvPr/>
        </p:nvSpPr>
        <p:spPr>
          <a:xfrm>
            <a:off x="622853" y="1876226"/>
            <a:ext cx="739471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dirty="0"/>
              <a:t>يتم انتقال الطاقة في الضروف القياسية وهي </a:t>
            </a:r>
          </a:p>
          <a:p>
            <a:pPr algn="r"/>
            <a:r>
              <a:rPr lang="ar-IQ" sz="2400" dirty="0"/>
              <a:t>درجة الحرارة والضغط والاس الهيدروجيني </a:t>
            </a:r>
          </a:p>
          <a:p>
            <a:pPr algn="r"/>
            <a:endParaRPr lang="ar-IQ" sz="2400" dirty="0"/>
          </a:p>
          <a:p>
            <a:pPr algn="r"/>
            <a:r>
              <a:rPr lang="ar-IQ" sz="2400" dirty="0"/>
              <a:t>المحتوى الحراري للجسم هو مقدار الطاقة الداخلية للجسم مضاف لية حاصل ضرب الضغط مع الحجم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H = E × P V</a:t>
            </a:r>
            <a:endParaRPr lang="ar-IQ" sz="2400" dirty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pPr algn="r"/>
            <a:r>
              <a:rPr lang="ar-IQ" sz="2400" dirty="0">
                <a:solidFill>
                  <a:schemeClr val="accent1"/>
                </a:solidFill>
              </a:rPr>
              <a:t>اينثالبي القياسي هو التغير في الاننثالبي او المحتوى الحراري نتيجة تفاعل مول واحد للمركب المتفاعلة او المشتركة في التفاعل مطروح منه المواد الناتجة من التفاعل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endParaRPr lang="ar-IQ" sz="2400" dirty="0">
              <a:solidFill>
                <a:schemeClr val="accent1"/>
              </a:solidFill>
            </a:endParaRPr>
          </a:p>
          <a:p>
            <a:pPr algn="r"/>
            <a:endParaRPr lang="ar-IQ" dirty="0">
              <a:solidFill>
                <a:schemeClr val="accent1"/>
              </a:solidFill>
            </a:endParaRPr>
          </a:p>
          <a:p>
            <a:r>
              <a:rPr lang="ar-IQ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A + B            C +D </a:t>
            </a:r>
          </a:p>
          <a:p>
            <a:r>
              <a:rPr lang="el-GR" dirty="0">
                <a:solidFill>
                  <a:schemeClr val="accent1"/>
                </a:solidFill>
              </a:rPr>
              <a:t>Δ</a:t>
            </a:r>
            <a:r>
              <a:rPr lang="en-US" dirty="0">
                <a:solidFill>
                  <a:schemeClr val="accent1"/>
                </a:solidFill>
              </a:rPr>
              <a:t>H = </a:t>
            </a:r>
            <a:r>
              <a:rPr lang="el-GR" dirty="0">
                <a:solidFill>
                  <a:schemeClr val="accent1"/>
                </a:solidFill>
              </a:rPr>
              <a:t>Δ</a:t>
            </a:r>
            <a:r>
              <a:rPr lang="en-US" dirty="0">
                <a:solidFill>
                  <a:schemeClr val="accent1"/>
                </a:solidFill>
              </a:rPr>
              <a:t>H C + </a:t>
            </a:r>
            <a:r>
              <a:rPr lang="el-GR" dirty="0">
                <a:solidFill>
                  <a:schemeClr val="accent1"/>
                </a:solidFill>
              </a:rPr>
              <a:t>Δ</a:t>
            </a:r>
            <a:r>
              <a:rPr lang="en-US" dirty="0">
                <a:solidFill>
                  <a:schemeClr val="accent1"/>
                </a:solidFill>
              </a:rPr>
              <a:t>H D – </a:t>
            </a:r>
            <a:r>
              <a:rPr lang="el-GR" dirty="0">
                <a:solidFill>
                  <a:schemeClr val="accent1"/>
                </a:solidFill>
              </a:rPr>
              <a:t>Δ</a:t>
            </a:r>
            <a:r>
              <a:rPr lang="en-US" dirty="0">
                <a:solidFill>
                  <a:schemeClr val="accent1"/>
                </a:solidFill>
              </a:rPr>
              <a:t>H A + </a:t>
            </a:r>
            <a:r>
              <a:rPr lang="el-GR" dirty="0">
                <a:solidFill>
                  <a:schemeClr val="accent1"/>
                </a:solidFill>
              </a:rPr>
              <a:t>Δ</a:t>
            </a:r>
            <a:r>
              <a:rPr lang="en-US" dirty="0">
                <a:solidFill>
                  <a:schemeClr val="accent1"/>
                </a:solidFill>
              </a:rPr>
              <a:t>H B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62D8E91-30DD-0F2D-74CD-A45DC1A13978}"/>
              </a:ext>
            </a:extLst>
          </p:cNvPr>
          <p:cNvCxnSpPr/>
          <p:nvPr/>
        </p:nvCxnSpPr>
        <p:spPr>
          <a:xfrm>
            <a:off x="1378226" y="6003234"/>
            <a:ext cx="437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8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9C59C6-2F04-8F72-DE27-6555A1B47B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37" t="29442" r="26812" b="26221"/>
          <a:stretch/>
        </p:blipFill>
        <p:spPr>
          <a:xfrm>
            <a:off x="848139" y="715617"/>
            <a:ext cx="7434469" cy="52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5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الكيمياء الحياتية  لطلبة المرحلة الرابعة  قسم الكيمياء</vt:lpstr>
      <vt:lpstr>الفصل الثاني الطاقة الحرة انتقالها وتحويلها </vt:lpstr>
      <vt:lpstr>PowerPoint Presentation</vt:lpstr>
      <vt:lpstr>PowerPoint Presentation</vt:lpstr>
      <vt:lpstr>البناء الضوئي</vt:lpstr>
      <vt:lpstr>كل تفاعل حياتي يكون متعلقا ببعض المستويات لطاقة الانتقال والتحول </vt:lpstr>
      <vt:lpstr>الطاقة والكائنات الحية</vt:lpstr>
      <vt:lpstr>تقوم الكائنات الحية بنقل الطاقة لإنجاز العمال الحيوية للبقاء على قيد الحياة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الكيمياء الحياتية  لطلبة المرحلة الرابعة  قسم الكيمياء</dc:title>
  <dc:creator>teif aldaneen</dc:creator>
  <cp:lastModifiedBy>teif aldaneen</cp:lastModifiedBy>
  <cp:revision>3</cp:revision>
  <dcterms:created xsi:type="dcterms:W3CDTF">2022-10-22T19:41:54Z</dcterms:created>
  <dcterms:modified xsi:type="dcterms:W3CDTF">2022-10-23T21:09:22Z</dcterms:modified>
</cp:coreProperties>
</file>